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56" r:id="rId3"/>
    <p:sldMasterId id="2147483660" r:id="rId4"/>
    <p:sldMasterId id="2147483662" r:id="rId5"/>
  </p:sldMasterIdLst>
  <p:notesMasterIdLst>
    <p:notesMasterId r:id="rId26"/>
  </p:notesMasterIdLst>
  <p:handoutMasterIdLst>
    <p:handoutMasterId r:id="rId27"/>
  </p:handoutMasterIdLst>
  <p:sldIdLst>
    <p:sldId id="269" r:id="rId6"/>
    <p:sldId id="316" r:id="rId7"/>
    <p:sldId id="291" r:id="rId8"/>
    <p:sldId id="317" r:id="rId9"/>
    <p:sldId id="265" r:id="rId10"/>
    <p:sldId id="290" r:id="rId11"/>
    <p:sldId id="260" r:id="rId12"/>
    <p:sldId id="320" r:id="rId13"/>
    <p:sldId id="262" r:id="rId14"/>
    <p:sldId id="292" r:id="rId15"/>
    <p:sldId id="294" r:id="rId16"/>
    <p:sldId id="299" r:id="rId17"/>
    <p:sldId id="319" r:id="rId18"/>
    <p:sldId id="264" r:id="rId19"/>
    <p:sldId id="267" r:id="rId20"/>
    <p:sldId id="303" r:id="rId21"/>
    <p:sldId id="307" r:id="rId22"/>
    <p:sldId id="309" r:id="rId23"/>
    <p:sldId id="310" r:id="rId24"/>
    <p:sldId id="32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66"/>
    <a:srgbClr val="FF0066"/>
    <a:srgbClr val="000000"/>
    <a:srgbClr val="FF9900"/>
    <a:srgbClr val="0066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F840173-0F7B-464E-8093-ABC15667D7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794E5A-4C15-4973-8BA2-415FE85054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6C03D-D8EE-47AD-B9E1-BA2381A4C456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E9DC1-0F42-4B06-B9FC-13011DB964AC}" type="slidenum">
              <a:rPr lang="en-US"/>
              <a:pPr/>
              <a:t>10</a:t>
            </a:fld>
            <a:endParaRPr lang="en-U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1ED7C-280A-408B-8726-8134BE986E2F}" type="slidenum">
              <a:rPr lang="en-US"/>
              <a:pPr/>
              <a:t>11</a:t>
            </a:fld>
            <a:endParaRPr lang="en-US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C5346-0AEC-433B-B9C4-578C76B48CC9}" type="slidenum">
              <a:rPr lang="en-US"/>
              <a:pPr/>
              <a:t>12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5A4E9-1502-4335-8EF1-B9DB4C4A7B31}" type="slidenum">
              <a:rPr lang="en-US"/>
              <a:pPr/>
              <a:t>13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5533-C8BA-4F04-8A57-066A82808EE8}" type="slidenum">
              <a:rPr lang="en-US"/>
              <a:pPr/>
              <a:t>14</a:t>
            </a:fld>
            <a:endParaRPr lang="en-US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B47B9-24B9-46D5-9215-4270F4AF07B7}" type="slidenum">
              <a:rPr lang="en-US"/>
              <a:pPr/>
              <a:t>15</a:t>
            </a:fld>
            <a:endParaRPr lang="en-US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FBA7F-094D-4862-AFED-B6D2D2D50709}" type="slidenum">
              <a:rPr lang="en-US"/>
              <a:pPr/>
              <a:t>16</a:t>
            </a:fld>
            <a:endParaRPr lang="en-US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966BF-DE40-4427-AA8B-EC22C03FAA86}" type="slidenum">
              <a:rPr lang="en-US"/>
              <a:pPr/>
              <a:t>17</a:t>
            </a:fld>
            <a:endParaRPr lang="en-U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28FE8-FD3B-438A-9D7F-9F7533F4E57B}" type="slidenum">
              <a:rPr lang="en-US"/>
              <a:pPr/>
              <a:t>18</a:t>
            </a:fld>
            <a:endParaRPr 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8782D-22DD-4F33-AC69-235CFBF36186}" type="slidenum">
              <a:rPr lang="en-US"/>
              <a:pPr/>
              <a:t>19</a:t>
            </a:fld>
            <a:endParaRPr lang="en-US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219C1-AEB5-4F6F-9C23-EBAE639F82FA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EC2F2-FA6A-4886-B74F-8967FE4DB0D5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4C3FC-3A29-4205-888A-D799FD2C9FA8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3BB42-23DB-41B3-801F-79C4E9503208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7A94C-2FA7-4DC6-B64E-FEA5B9B31ED8}" type="slidenum">
              <a:rPr lang="en-US"/>
              <a:pPr/>
              <a:t>6</a:t>
            </a:fld>
            <a:endParaRPr lang="en-U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9A255-C394-4D83-AB70-6DFA9450E02C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661D5-6651-475B-8DFE-B046D386DBBC}" type="slidenum">
              <a:rPr lang="en-US"/>
              <a:pPr/>
              <a:t>8</a:t>
            </a:fld>
            <a:endParaRPr lang="en-US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50456-214B-4476-8E55-4752F423BADB}" type="slidenum">
              <a:rPr lang="en-US"/>
              <a:pPr/>
              <a:t>9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205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05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6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9C0BBF-49A8-49CC-8425-2ED3136846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4EB6D-FB8C-462F-8B66-CE9EB12EF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C4E74-B6FA-4239-BBC7-CF743F055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BCFFEC9-5535-4B87-B94B-64E2F5EC0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5FA3FE-31AF-4150-A53C-47959464E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F7064-4838-4811-9245-12787953D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527C4-BB09-42D7-899D-963AF017F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1D2EE-D75B-4A1D-8BE0-05A5229A2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2B7F4-0143-4AE2-A01B-4669189716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CBC69-9BF8-4DDF-BFDD-CABDDF639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E6DE0-BB0D-4F75-8170-CDA23A783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FC27D-351C-47E3-94DA-C4E353786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7B709-8CED-46E1-89F0-4B56AB764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64009-03BF-4058-99E7-93A2D6BBF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DCBA7-3FEA-42F9-871A-D14C2A1DF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67C7-128D-4CD8-BB2C-F4DDFD4B9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690FE2-8F69-4600-9CD6-691F39ABB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70484-2821-4BD3-B12F-5BE65EC43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0442C-FB53-4457-8A20-BF1876E3CC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058C-3635-4EAA-981A-7DFEFE9E8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6B47F-D02F-452E-BD45-858D19149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51755-D908-4C95-AB6A-DB8F07342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E4EC-716E-4FD7-BEA1-D8EEB3991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99A9B-29CE-46EE-93E0-B4FEC11BA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02DE5-7923-4F26-8E5D-1D6B4B9B3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645B6-1007-402C-8806-D8948465B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5FA68-62FB-4447-88A3-12D52EE88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B34AC-E882-4B9F-9B70-E6FF7D449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43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43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7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7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7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7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9CFF5B-C907-4B0C-AF24-00FA93957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0FDF8-991D-4C05-B4FB-DCB84EA0F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AE265-171E-427F-BBF2-BBEFDF769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FEE71-2FD1-4D9D-9F57-1507DCF7E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9C68E-ECB8-4EB1-B796-67A07F226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26525-D6F0-4137-AFC9-846E16FD8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828C-D3B6-42FA-826D-99B343DE1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B36D1-6A02-45D3-879E-8F1002B450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48D7-6250-4C8E-89EF-1AAA83B27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2AE30-1952-4C2B-A744-897E61ABD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0D11B-B121-4C24-B16B-8635A6AC2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17C0-25E1-4A30-A432-8D234B8E6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8D8D429-0776-4424-9E9F-76EC04E0A4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6387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638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639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6392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639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9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395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639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6397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98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39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6400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01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6403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04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0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6406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07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0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6409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0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11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6412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3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6415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6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1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6418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9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2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6421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22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23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6424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25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26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6427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28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2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6430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1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3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6433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4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3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6436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7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3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6439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40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41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6442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43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4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6445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46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4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6448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49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50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6451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2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5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6454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5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56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6457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8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59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60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646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6462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3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64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6465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6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67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6468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9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70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6471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72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73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6474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75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76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6477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78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7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6480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81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8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6483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84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8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6486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87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8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6489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90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9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6492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93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6494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6495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649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9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9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9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0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0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0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03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504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6505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6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7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8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9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0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1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2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3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4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5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6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7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8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51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2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521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522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523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F495B9-98A3-409B-9F2D-4FCD69CE9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D0BD6-EDEB-4690-B957-E81DF242D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DD611-EA84-408D-B46B-5941508DBC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6CBA0-F6D4-47B7-8C43-355450A62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1A82-0FE9-4B33-B621-CEA3AB3B2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B7FC0-8B91-4C6C-9698-2E0F09FDE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32B4E-1826-4720-8F88-0ED874E47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D1958-05F7-4EC4-BBC4-4CE1D24FD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BF23A-2D4B-42C8-B1B8-1F6598C7D1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7F667-7641-48A6-B5AA-4EF4E8DC9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77F9C-AC90-4BF3-A776-DA7164912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EDA05-BF6B-4168-89C4-2719D8E22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9C506-5E5B-446E-B10C-5EAAD9E3D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2B289-F181-4679-BCF1-0DCD83D4A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9973-EBDE-4E3A-823F-CB9651B9A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12D87-4A7E-4652-827D-BCE698895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  <p:sndAc>
      <p:stSnd>
        <p:snd r:embed="rId1" name="TYP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3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3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8BA84D6-AE0B-4352-B833-1F56B9320A7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35" r:id="rId12"/>
  </p:sldLayoutIdLst>
  <p:transition spd="med">
    <p:blinds/>
    <p:sndAc>
      <p:stSnd>
        <p:snd r:embed="rId14" name="TYP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5C89460-9FFB-4802-BBDE-30DBCF41791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blinds/>
    <p:sndAc>
      <p:stSnd>
        <p:snd r:embed="rId13" name="TYP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219F067-97A9-49BA-BAE4-C43E7F59A1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med">
    <p:blinds/>
    <p:sndAc>
      <p:stSnd>
        <p:snd r:embed="rId13" name="TYP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3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3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5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5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FD9B2C4-848F-4441-99AC-EE1C2E82EF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34" r:id="rId12"/>
  </p:sldLayoutIdLst>
  <p:transition spd="med">
    <p:blinds/>
    <p:sndAc>
      <p:stSnd>
        <p:snd r:embed="rId14" name="TYP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536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5367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537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72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5373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5374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5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76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5377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537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7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8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538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8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83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538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8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86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538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8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89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539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9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92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539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9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9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539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9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98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539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0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01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540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0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04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540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0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07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540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0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1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541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1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13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541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1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16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541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1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19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542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2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22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542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2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542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2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28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542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3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31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543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3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34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543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3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37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543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3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4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442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544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4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45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544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4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4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544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5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51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545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5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54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545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5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57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545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5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60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546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6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63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546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6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66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546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6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69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547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7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72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547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7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47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6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2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3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7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9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6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49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49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9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50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50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E63A8779-F620-4D18-A65A-33AC0F8CD86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blinds/>
    <p:sndAc>
      <p:stSnd>
        <p:snd r:embed="rId13" name="TYP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oan-khoa%204\tieng%20hat.wav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audio" Target="../media/audio12.wav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Loan-khoa%204\tieng%20hat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5.wav"/><Relationship Id="rId5" Type="http://schemas.openxmlformats.org/officeDocument/2006/relationships/audio" Target="../media/audio8.wav"/><Relationship Id="rId4" Type="http://schemas.openxmlformats.org/officeDocument/2006/relationships/audio" Target="../media/audio14.wav"/><Relationship Id="rId9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wm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wm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wm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wm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jpe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image" Target="../media/image2.jpeg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0" y="3962400"/>
            <a:ext cx="91440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CC"/>
              </a:gs>
              <a:gs pos="50000">
                <a:srgbClr val="CCFFFF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 </a:t>
            </a:r>
            <a:r>
              <a:rPr lang="en-US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SOÁ 1 TRONG PHEÙP NHAÂN VAØ PHEÙP CHIA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04800"/>
            <a:ext cx="5772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u="sng" dirty="0" err="1" smtClean="0">
                <a:solidFill>
                  <a:schemeClr val="accent4">
                    <a:lumMod val="10000"/>
                  </a:schemeClr>
                </a:solidFill>
              </a:rPr>
              <a:t>Trường</a:t>
            </a:r>
            <a:r>
              <a:rPr lang="en-US" sz="4000" b="1" u="sng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4000" b="1" u="sng" dirty="0" err="1" smtClean="0">
                <a:solidFill>
                  <a:schemeClr val="accent4">
                    <a:lumMod val="10000"/>
                  </a:schemeClr>
                </a:solidFill>
              </a:rPr>
              <a:t>tiểu</a:t>
            </a:r>
            <a:r>
              <a:rPr lang="en-US" sz="4000" b="1" u="sng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4000" b="1" u="sng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u="sng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000" b="1" u="sng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chemeClr val="accent4">
                    <a:lumMod val="10000"/>
                  </a:schemeClr>
                </a:solidFill>
              </a:rPr>
              <a:t>Mộ</a:t>
            </a:r>
            <a:r>
              <a:rPr lang="en-US" sz="4000" b="1" u="sng" dirty="0" smtClean="0">
                <a:solidFill>
                  <a:schemeClr val="accent4">
                    <a:lumMod val="10000"/>
                  </a:schemeClr>
                </a:solidFill>
              </a:rPr>
              <a:t> A</a:t>
            </a:r>
            <a:endParaRPr lang="en-US" sz="4000" b="1" u="sng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28800" y="1524000"/>
            <a:ext cx="4953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chemeClr val="accent4">
                    <a:lumMod val="10000"/>
                  </a:schemeClr>
                </a:solidFill>
                <a:latin typeface="VNI-Auchon" pitchFamily="2" charset="0"/>
              </a:rPr>
              <a:t>MOÂN TOAÙN</a:t>
            </a:r>
            <a:r>
              <a:rPr lang="en-US" sz="4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800" dirty="0" err="1">
                <a:solidFill>
                  <a:schemeClr val="accent4">
                    <a:lumMod val="10000"/>
                  </a:schemeClr>
                </a:solidFill>
                <a:latin typeface="VNI-Broad" pitchFamily="2" charset="0"/>
              </a:rPr>
              <a:t>Lôùp</a:t>
            </a:r>
            <a:r>
              <a:rPr lang="en-US" sz="4800" dirty="0">
                <a:solidFill>
                  <a:schemeClr val="accent4">
                    <a:lumMod val="10000"/>
                  </a:schemeClr>
                </a:solidFill>
                <a:latin typeface="VNI-Broad" pitchFamily="2" charset="0"/>
              </a:rPr>
              <a:t> 2</a:t>
            </a:r>
          </a:p>
        </p:txBody>
      </p:sp>
      <p:pic>
        <p:nvPicPr>
          <p:cNvPr id="19462" name="tieng ha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991600" y="708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blinds/>
    <p:sndAc>
      <p:stSnd>
        <p:snd r:embed="rId4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19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audio>
          </p:childTnLst>
        </p:cTn>
      </p:par>
    </p:tnLst>
    <p:bldLst>
      <p:bldP spid="19458" grpId="0" uiExpand="1" build="allAtOnce" animBg="1"/>
      <p:bldP spid="19460" grpId="0"/>
      <p:bldP spid="194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1 x 2  = 2</a:t>
            </a:r>
            <a:r>
              <a:rPr lang="en-US" sz="4800" b="1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533400" y="381000"/>
            <a:ext cx="2133600" cy="1295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u="sng">
                <a:solidFill>
                  <a:srgbClr val="663300"/>
                </a:solidFill>
              </a:rPr>
              <a:t>Caâu 3 :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572000" y="1905000"/>
            <a:ext cx="419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vaäy 2 : 1 =  ?</a:t>
            </a:r>
            <a:endParaRPr lang="en-US" sz="5400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9448800" y="1981200"/>
            <a:ext cx="1295400" cy="838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62000" y="4114800"/>
            <a:ext cx="2805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1 x 4  = 4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62000" y="3124200"/>
            <a:ext cx="2805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1 x 3  = 3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495800" y="3048000"/>
            <a:ext cx="3925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vaäy 3 : 1 =  ?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495800" y="4114800"/>
            <a:ext cx="3925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vaäy 4 : 1 =  ?</a:t>
            </a:r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9525000" y="3276600"/>
            <a:ext cx="1295400" cy="838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9525000" y="4267200"/>
            <a:ext cx="1295400" cy="838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81000" y="52578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10000"/>
                  </a:schemeClr>
                </a:solidFill>
              </a:rPr>
              <a:t>Soá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10000"/>
                  </a:schemeClr>
                </a:solidFill>
              </a:rPr>
              <a:t>naøo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10000"/>
                  </a:schemeClr>
                </a:solidFill>
              </a:rPr>
              <a:t>chia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 1 </a:t>
            </a:r>
            <a:r>
              <a:rPr lang="en-US" sz="3600" b="1" dirty="0" err="1">
                <a:solidFill>
                  <a:schemeClr val="tx2">
                    <a:lumMod val="10000"/>
                  </a:schemeClr>
                </a:solidFill>
              </a:rPr>
              <a:t>cuõng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10000"/>
                  </a:schemeClr>
                </a:solidFill>
              </a:rPr>
              <a:t>baèng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10000"/>
                  </a:schemeClr>
                </a:solidFill>
              </a:rPr>
              <a:t>chính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10000"/>
                  </a:schemeClr>
                </a:solidFill>
              </a:rPr>
              <a:t>soá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10000"/>
                  </a:schemeClr>
                </a:solidFill>
              </a:rPr>
              <a:t>ñoù</a:t>
            </a:r>
            <a:r>
              <a:rPr lang="en-US" sz="3600" b="1" dirty="0">
                <a:solidFill>
                  <a:srgbClr val="00FFFF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  <p:transition spd="med">
    <p:blinds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0555 L -0.1875 0.0055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1665 L -0.19583 -0.0166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0555 L -0.1875 0.0055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animBg="1" autoUpdateAnimBg="0"/>
      <p:bldP spid="44036" grpId="0" autoUpdateAnimBg="0"/>
      <p:bldP spid="44037" grpId="0" animBg="1"/>
      <p:bldP spid="44042" grpId="0" animBg="1"/>
      <p:bldP spid="44043" grpId="0" animBg="1"/>
      <p:bldP spid="44044" grpId="0"/>
      <p:bldP spid="440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352800" y="8382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VNI-Bodon-Poster" pitchFamily="2" charset="0"/>
              </a:rPr>
              <a:t>                    </a:t>
            </a:r>
            <a:endParaRPr lang="en-US" sz="3600" u="sng">
              <a:solidFill>
                <a:srgbClr val="FFFF00"/>
              </a:solidFill>
              <a:latin typeface="VNI-Bodon-Poster" pitchFamily="2" charset="0"/>
            </a:endParaRP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2209800" y="0"/>
            <a:ext cx="5181600" cy="2133600"/>
          </a:xfrm>
          <a:prstGeom prst="cloudCallout">
            <a:avLst>
              <a:gd name="adj1" fmla="val -75583"/>
              <a:gd name="adj2" fmla="val 992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   </a:t>
            </a:r>
            <a:r>
              <a:rPr lang="en-US" sz="5400">
                <a:solidFill>
                  <a:schemeClr val="bg1"/>
                </a:solidFill>
              </a:rPr>
              <a:t>Ai nhanh hôn ?</a:t>
            </a: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810000" y="2133600"/>
            <a:ext cx="5334000" cy="1905000"/>
          </a:xfrm>
          <a:prstGeom prst="cloudCallout">
            <a:avLst>
              <a:gd name="adj1" fmla="val -104079"/>
              <a:gd name="adj2" fmla="val 9167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419600" y="2667000"/>
            <a:ext cx="4114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b="1">
                <a:solidFill>
                  <a:srgbClr val="FF0000"/>
                </a:solidFill>
              </a:rPr>
              <a:t>Ñi tìm aån soá ?</a:t>
            </a:r>
            <a:r>
              <a:rPr lang="en-US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1371600" y="4114800"/>
            <a:ext cx="5486400" cy="2286000"/>
          </a:xfrm>
          <a:prstGeom prst="cloudCallout">
            <a:avLst>
              <a:gd name="adj1" fmla="val -60389"/>
              <a:gd name="adj2" fmla="val -87153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FF00"/>
                </a:solidFill>
              </a:rPr>
              <a:t>Ai taøi theá ?</a:t>
            </a:r>
            <a:r>
              <a:rPr lang="en-US" sz="4800" b="1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196850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F00FF"/>
                </a:solidFill>
              </a:rPr>
              <a:t>Luyeän taäp</a:t>
            </a:r>
          </a:p>
        </p:txBody>
      </p:sp>
      <p:pic>
        <p:nvPicPr>
          <p:cNvPr id="54280" name="tieng ha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3246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4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168" fill="hold"/>
                                        <p:tgtEl>
                                          <p:spTgt spid="54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0"/>
                </p:tgtEl>
              </p:cMediaNode>
            </p:audio>
          </p:childTnLst>
        </p:cTn>
      </p:par>
    </p:tnLst>
    <p:bldLst>
      <p:bldP spid="54275" grpId="0" animBg="1" autoUpdateAnimBg="0"/>
      <p:bldP spid="54276" grpId="0" animBg="1" autoUpdateAnimBg="0"/>
      <p:bldP spid="5427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648200" y="13716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457200" y="3900488"/>
            <a:ext cx="4114800" cy="2424112"/>
          </a:xfrm>
          <a:prstGeom prst="ellipse">
            <a:avLst/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  x  3  =  ?</a:t>
            </a: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3  x  1  =  ?</a:t>
            </a: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 3   :  1  =  ?</a:t>
            </a:r>
            <a:r>
              <a:rPr lang="en-US" sz="3200" b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457200" y="685800"/>
            <a:ext cx="4114800" cy="23622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endParaRPr lang="en-US" sz="3200" b="1">
              <a:solidFill>
                <a:srgbClr val="003300"/>
              </a:solidFill>
            </a:endParaRPr>
          </a:p>
          <a:p>
            <a:pPr marL="342900" indent="-342900" algn="ctr"/>
            <a:r>
              <a:rPr lang="en-US" sz="4000" b="1">
                <a:solidFill>
                  <a:srgbClr val="FF0066"/>
                </a:solidFill>
              </a:rPr>
              <a:t>1  x  2  =  ?</a:t>
            </a:r>
          </a:p>
          <a:p>
            <a:pPr marL="342900" indent="-342900" algn="ctr"/>
            <a:r>
              <a:rPr lang="en-US" sz="4000" b="1">
                <a:solidFill>
                  <a:srgbClr val="FF0066"/>
                </a:solidFill>
              </a:rPr>
              <a:t>2  x  1  =  ?</a:t>
            </a:r>
          </a:p>
          <a:p>
            <a:pPr marL="342900" indent="-342900" algn="ctr"/>
            <a:r>
              <a:rPr lang="en-US" sz="4000" b="1">
                <a:solidFill>
                  <a:srgbClr val="FF0066"/>
                </a:solidFill>
              </a:rPr>
              <a:t>2   :  1  =  ?</a:t>
            </a:r>
          </a:p>
          <a:p>
            <a:pPr marL="342900" indent="-342900" algn="ctr"/>
            <a:endParaRPr lang="en-US" sz="3200" b="1">
              <a:solidFill>
                <a:srgbClr val="003300"/>
              </a:solidFill>
            </a:endParaRPr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4724400" y="685800"/>
            <a:ext cx="4191000" cy="241458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FF"/>
                </a:solidFill>
              </a:rPr>
              <a:t>1  x  5  =  ?</a:t>
            </a:r>
          </a:p>
          <a:p>
            <a:pPr algn="ctr"/>
            <a:r>
              <a:rPr lang="en-US" sz="4000" b="1">
                <a:solidFill>
                  <a:srgbClr val="3333FF"/>
                </a:solidFill>
              </a:rPr>
              <a:t>5  x  1  =  ?</a:t>
            </a:r>
          </a:p>
          <a:p>
            <a:pPr algn="ctr"/>
            <a:r>
              <a:rPr lang="en-US" sz="4000" b="1">
                <a:solidFill>
                  <a:srgbClr val="3333FF"/>
                </a:solidFill>
              </a:rPr>
              <a:t>5  :  1  =  ?</a:t>
            </a: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4724400" y="4038600"/>
            <a:ext cx="4191000" cy="2271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3300"/>
                </a:solidFill>
              </a:rPr>
              <a:t>1 x  1  =  ?</a:t>
            </a:r>
          </a:p>
          <a:p>
            <a:pPr algn="ctr"/>
            <a:r>
              <a:rPr lang="en-US" sz="4000" b="1">
                <a:solidFill>
                  <a:srgbClr val="FF3300"/>
                </a:solidFill>
              </a:rPr>
              <a:t>1  :  1  =  ?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667000" y="3048000"/>
            <a:ext cx="4830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u="sng" dirty="0" err="1">
                <a:solidFill>
                  <a:schemeClr val="accent4">
                    <a:lumMod val="10000"/>
                  </a:schemeClr>
                </a:solidFill>
              </a:rPr>
              <a:t>Baøi</a:t>
            </a:r>
            <a:r>
              <a:rPr lang="en-US" sz="4800" b="1" u="sng" dirty="0">
                <a:solidFill>
                  <a:schemeClr val="accent4">
                    <a:lumMod val="10000"/>
                  </a:schemeClr>
                </a:solidFill>
              </a:rPr>
              <a:t> 1</a:t>
            </a:r>
            <a:r>
              <a:rPr lang="en-US" sz="4800" dirty="0">
                <a:solidFill>
                  <a:schemeClr val="accent4">
                    <a:lumMod val="10000"/>
                  </a:schemeClr>
                </a:solidFill>
              </a:rPr>
              <a:t> : </a:t>
            </a:r>
            <a:r>
              <a:rPr lang="en-US" sz="4800" dirty="0" err="1">
                <a:solidFill>
                  <a:schemeClr val="accent4">
                    <a:lumMod val="10000"/>
                  </a:schemeClr>
                </a:solidFill>
              </a:rPr>
              <a:t>Tính</a:t>
            </a:r>
            <a:r>
              <a:rPr lang="en-US" sz="4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4">
                    <a:lumMod val="10000"/>
                  </a:schemeClr>
                </a:solidFill>
              </a:rPr>
              <a:t>nhaåm</a:t>
            </a:r>
            <a:endParaRPr lang="en-US" sz="4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9563100" y="2362200"/>
            <a:ext cx="838200" cy="685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-1219200" y="2362200"/>
            <a:ext cx="838200" cy="4286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5867400" y="-641350"/>
            <a:ext cx="838200" cy="4127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3124200" y="-641350"/>
            <a:ext cx="838200" cy="4127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9601200" y="1524000"/>
            <a:ext cx="838200" cy="685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335" name="Oval 15"/>
          <p:cNvSpPr>
            <a:spLocks noChangeArrowheads="1"/>
          </p:cNvSpPr>
          <p:nvPr/>
        </p:nvSpPr>
        <p:spPr bwMode="auto">
          <a:xfrm>
            <a:off x="2971800" y="7467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336" name="Oval 16"/>
          <p:cNvSpPr>
            <a:spLocks noChangeArrowheads="1"/>
          </p:cNvSpPr>
          <p:nvPr/>
        </p:nvSpPr>
        <p:spPr bwMode="auto">
          <a:xfrm>
            <a:off x="1143000" y="7010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337" name="Oval 17"/>
          <p:cNvSpPr>
            <a:spLocks noChangeArrowheads="1"/>
          </p:cNvSpPr>
          <p:nvPr/>
        </p:nvSpPr>
        <p:spPr bwMode="auto">
          <a:xfrm>
            <a:off x="3124200" y="7010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338" name="Oval 18"/>
          <p:cNvSpPr>
            <a:spLocks noChangeArrowheads="1"/>
          </p:cNvSpPr>
          <p:nvPr/>
        </p:nvSpPr>
        <p:spPr bwMode="auto">
          <a:xfrm>
            <a:off x="7581900" y="7124700"/>
            <a:ext cx="914400" cy="685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56339" name="Oval 19"/>
          <p:cNvSpPr>
            <a:spLocks noChangeArrowheads="1"/>
          </p:cNvSpPr>
          <p:nvPr/>
        </p:nvSpPr>
        <p:spPr bwMode="auto">
          <a:xfrm>
            <a:off x="9563100" y="4419600"/>
            <a:ext cx="914400" cy="685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56343" name="Oval 23"/>
          <p:cNvSpPr>
            <a:spLocks noChangeArrowheads="1"/>
          </p:cNvSpPr>
          <p:nvPr/>
        </p:nvSpPr>
        <p:spPr bwMode="auto">
          <a:xfrm>
            <a:off x="9677400" y="533400"/>
            <a:ext cx="838200" cy="685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5</a:t>
            </a:r>
          </a:p>
        </p:txBody>
      </p:sp>
    </p:spTree>
  </p:cSld>
  <p:clrMapOvr>
    <a:masterClrMapping/>
  </p:clrMapOvr>
  <p:transition spd="med">
    <p:cover dir="d"/>
    <p:sndAc>
      <p:stSnd>
        <p:snd r:embed="rId3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47 -0.06428 L -0.29583 0.2520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4763 L 0.00417 0.3408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902 L 0.475 -0.006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0.07212 L -0.22917 0.0610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526E-6 L -0.23038 3.3526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-0.225 -0.0277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0.0555 L 0.22084 -0.388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4.73988E-6 L 0.00417 -0.310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3329 L 0.01337 -0.2774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601E-6 L -0.24583 0.005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035E-8 L -0.02084 -0.2774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 autoUpdateAnimBg="0"/>
      <p:bldP spid="56324" grpId="0" animBg="1" autoUpdateAnimBg="0"/>
      <p:bldP spid="56325" grpId="0" animBg="1" autoUpdateAnimBg="0"/>
      <p:bldP spid="56326" grpId="0" animBg="1" autoUpdateAnimBg="0"/>
      <p:bldP spid="56327" grpId="0" autoUpdateAnimBg="0"/>
      <p:bldP spid="56328" grpId="0" animBg="1"/>
      <p:bldP spid="56329" grpId="0" animBg="1"/>
      <p:bldP spid="56330" grpId="0" animBg="1"/>
      <p:bldP spid="56331" grpId="0" animBg="1"/>
      <p:bldP spid="56332" grpId="0" animBg="1"/>
      <p:bldP spid="56335" grpId="0" animBg="1"/>
      <p:bldP spid="56336" grpId="0" animBg="1"/>
      <p:bldP spid="56337" grpId="0" animBg="1"/>
      <p:bldP spid="56338" grpId="0" animBg="1"/>
      <p:bldP spid="56339" grpId="0" animBg="1"/>
      <p:bldP spid="563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648200" y="13716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381000" y="4876800"/>
            <a:ext cx="4114800" cy="1676400"/>
          </a:xfrm>
          <a:prstGeom prst="ellipse">
            <a:avLst/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3300"/>
                </a:solidFill>
              </a:rPr>
              <a:t>     </a:t>
            </a:r>
            <a:r>
              <a:rPr lang="en-US" sz="4000" b="1">
                <a:solidFill>
                  <a:srgbClr val="FF3300"/>
                </a:solidFill>
              </a:rPr>
              <a:t>3     :   1  =  3</a:t>
            </a:r>
            <a:r>
              <a:rPr lang="en-US" sz="3200" b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228600" y="762000"/>
            <a:ext cx="4114800" cy="1646238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3300"/>
                </a:solidFill>
              </a:rPr>
              <a:t>     </a:t>
            </a:r>
          </a:p>
          <a:p>
            <a:pPr algn="ctr"/>
            <a:r>
              <a:rPr lang="en-US" sz="4000" b="1">
                <a:solidFill>
                  <a:srgbClr val="FF3300"/>
                </a:solidFill>
              </a:rPr>
              <a:t>1 </a:t>
            </a:r>
            <a:r>
              <a:rPr lang="en-US" sz="3200" b="1">
                <a:solidFill>
                  <a:srgbClr val="003300"/>
                </a:solidFill>
              </a:rPr>
              <a:t>  </a:t>
            </a:r>
            <a:r>
              <a:rPr lang="en-US" sz="4000" b="1">
                <a:solidFill>
                  <a:srgbClr val="FF3300"/>
                </a:solidFill>
              </a:rPr>
              <a:t>x  2  =  2</a:t>
            </a:r>
          </a:p>
          <a:p>
            <a:pPr algn="ctr"/>
            <a:endParaRPr lang="en-US" sz="4000" b="1">
              <a:solidFill>
                <a:srgbClr val="FF3300"/>
              </a:solidFill>
            </a:endParaRP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228600" y="2667000"/>
            <a:ext cx="4191000" cy="189071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>
              <a:solidFill>
                <a:srgbClr val="3333FF"/>
              </a:solidFill>
            </a:endParaRPr>
          </a:p>
          <a:p>
            <a:pPr algn="ctr"/>
            <a:r>
              <a:rPr lang="en-US" sz="4000" b="1">
                <a:solidFill>
                  <a:srgbClr val="3333FF"/>
                </a:solidFill>
              </a:rPr>
              <a:t>5    x    1   =  5</a:t>
            </a:r>
          </a:p>
          <a:p>
            <a:pPr algn="ctr"/>
            <a:endParaRPr lang="en-US" sz="4000" b="1">
              <a:solidFill>
                <a:srgbClr val="3333FF"/>
              </a:solidFill>
            </a:endParaRP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4724400" y="4876800"/>
            <a:ext cx="41910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3300"/>
                </a:solidFill>
              </a:rPr>
              <a:t>    </a:t>
            </a:r>
          </a:p>
          <a:p>
            <a:pPr algn="ctr"/>
            <a:r>
              <a:rPr lang="en-US" sz="3200" b="1">
                <a:solidFill>
                  <a:srgbClr val="FF3300"/>
                </a:solidFill>
              </a:rPr>
              <a:t>   </a:t>
            </a:r>
            <a:r>
              <a:rPr lang="en-US" sz="4000" b="1">
                <a:solidFill>
                  <a:srgbClr val="FF3300"/>
                </a:solidFill>
              </a:rPr>
              <a:t>4   x  1  =  4</a:t>
            </a:r>
          </a:p>
          <a:p>
            <a:pPr algn="ctr"/>
            <a:endParaRPr lang="en-US" sz="4000" b="1">
              <a:solidFill>
                <a:srgbClr val="FF3300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352800" y="0"/>
            <a:ext cx="381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u="sng">
                <a:solidFill>
                  <a:srgbClr val="00FF00"/>
                </a:solidFill>
              </a:rPr>
              <a:t>Baøi 2</a:t>
            </a:r>
            <a:r>
              <a:rPr lang="en-US" sz="4800">
                <a:solidFill>
                  <a:srgbClr val="00FF00"/>
                </a:solidFill>
              </a:rPr>
              <a:t> : Soá ?</a:t>
            </a:r>
            <a:endParaRPr lang="en-US" sz="3600">
              <a:solidFill>
                <a:srgbClr val="00FF00"/>
              </a:solidFill>
            </a:endParaRPr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838200" y="5257800"/>
            <a:ext cx="990600" cy="9906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762000" y="1143000"/>
            <a:ext cx="762000" cy="776288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4800600" y="838200"/>
            <a:ext cx="4114800" cy="1700213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3300"/>
                </a:solidFill>
              </a:rPr>
              <a:t>          </a:t>
            </a:r>
          </a:p>
          <a:p>
            <a:pPr algn="ctr"/>
            <a:r>
              <a:rPr lang="en-US" sz="3200" b="1">
                <a:solidFill>
                  <a:srgbClr val="003300"/>
                </a:solidFill>
              </a:rPr>
              <a:t>    </a:t>
            </a:r>
            <a:r>
              <a:rPr lang="en-US" sz="4000" b="1">
                <a:solidFill>
                  <a:srgbClr val="FF3300"/>
                </a:solidFill>
              </a:rPr>
              <a:t>2   x    1  =  2</a:t>
            </a:r>
          </a:p>
          <a:p>
            <a:pPr algn="ctr"/>
            <a:endParaRPr lang="en-US" sz="4000" b="1">
              <a:solidFill>
                <a:srgbClr val="FF3300"/>
              </a:solidFill>
            </a:endParaRPr>
          </a:p>
        </p:txBody>
      </p:sp>
      <p:sp>
        <p:nvSpPr>
          <p:cNvPr id="58379" name="Oval 11"/>
          <p:cNvSpPr>
            <a:spLocks noChangeArrowheads="1"/>
          </p:cNvSpPr>
          <p:nvPr/>
        </p:nvSpPr>
        <p:spPr bwMode="auto">
          <a:xfrm>
            <a:off x="4724400" y="2819400"/>
            <a:ext cx="4114800" cy="1676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3300"/>
                </a:solidFill>
              </a:rPr>
              <a:t>     </a:t>
            </a:r>
          </a:p>
          <a:p>
            <a:pPr algn="ctr"/>
            <a:r>
              <a:rPr lang="en-US" sz="4000" b="1">
                <a:solidFill>
                  <a:srgbClr val="003300"/>
                </a:solidFill>
              </a:rPr>
              <a:t>     </a:t>
            </a:r>
            <a:r>
              <a:rPr lang="en-US" sz="4000" b="1">
                <a:solidFill>
                  <a:srgbClr val="0000FF"/>
                </a:solidFill>
              </a:rPr>
              <a:t>5   :    1   =  5</a:t>
            </a:r>
          </a:p>
          <a:p>
            <a:pPr algn="ctr"/>
            <a:endParaRPr lang="en-US" sz="3200" b="1">
              <a:solidFill>
                <a:srgbClr val="003300"/>
              </a:solidFill>
            </a:endParaRPr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5257800" y="3124200"/>
            <a:ext cx="990600" cy="900113"/>
          </a:xfrm>
          <a:prstGeom prst="star8">
            <a:avLst>
              <a:gd name="adj" fmla="val 3825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457200" y="3124200"/>
            <a:ext cx="990600" cy="900113"/>
          </a:xfrm>
          <a:prstGeom prst="star8">
            <a:avLst>
              <a:gd name="adj" fmla="val 3825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5410200" y="1295400"/>
            <a:ext cx="762000" cy="776288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5257800" y="5181600"/>
            <a:ext cx="990600" cy="9906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zoom dir="in"/>
    <p:sndAc>
      <p:stSnd>
        <p:snd r:embed="rId3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8354E-6 L -0.25 1.18354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75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185 L -0.27917 0.0018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0116 L 0.41666 0.0023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87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91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 autoUpdateAnimBg="0"/>
      <p:bldP spid="58372" grpId="0" animBg="1" autoUpdateAnimBg="0"/>
      <p:bldP spid="58373" grpId="0" animBg="1" autoUpdateAnimBg="0"/>
      <p:bldP spid="58374" grpId="0" animBg="1" autoUpdateAnimBg="0"/>
      <p:bldP spid="58375" grpId="0"/>
      <p:bldP spid="58376" grpId="0" animBg="1" autoUpdateAnimBg="0"/>
      <p:bldP spid="58376" grpId="1" animBg="1"/>
      <p:bldP spid="58377" grpId="0" animBg="1"/>
      <p:bldP spid="58377" grpId="1" animBg="1"/>
      <p:bldP spid="58378" grpId="0" animBg="1" autoUpdateAnimBg="0"/>
      <p:bldP spid="58379" grpId="0" animBg="1" autoUpdateAnimBg="0"/>
      <p:bldP spid="58380" grpId="0" animBg="1"/>
      <p:bldP spid="58380" grpId="1" animBg="1"/>
      <p:bldP spid="58381" grpId="0" animBg="1"/>
      <p:bldP spid="58381" grpId="1" animBg="1"/>
      <p:bldP spid="58382" grpId="0" animBg="1"/>
      <p:bldP spid="58382" grpId="1" animBg="1"/>
      <p:bldP spid="58383" grpId="0" animBg="1"/>
      <p:bldP spid="5838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219200" y="3124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1524000" y="1524000"/>
            <a:ext cx="6781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ivi"/>
              </a:rPr>
              <a:t>Ai Taøi Theá ?</a:t>
            </a: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-1905000" y="0"/>
            <a:ext cx="14478000" cy="6350000"/>
            <a:chOff x="1200" y="144"/>
            <a:chExt cx="3504" cy="1488"/>
          </a:xfrm>
        </p:grpSpPr>
        <p:pic>
          <p:nvPicPr>
            <p:cNvPr id="60422" name="Picture 6" descr="Picture125"/>
            <p:cNvPicPr>
              <a:picLocks noChangeAspect="1" noChangeArrowheads="1"/>
            </p:cNvPicPr>
            <p:nvPr/>
          </p:nvPicPr>
          <p:blipFill>
            <a:blip r:embed="rId8">
              <a:lum bright="26000"/>
            </a:blip>
            <a:srcRect/>
            <a:stretch>
              <a:fillRect/>
            </a:stretch>
          </p:blipFill>
          <p:spPr bwMode="auto">
            <a:xfrm>
              <a:off x="2400" y="912"/>
              <a:ext cx="62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0423" name="Group 7"/>
            <p:cNvGrpSpPr>
              <a:grpSpLocks/>
            </p:cNvGrpSpPr>
            <p:nvPr/>
          </p:nvGrpSpPr>
          <p:grpSpPr bwMode="auto">
            <a:xfrm>
              <a:off x="1200" y="144"/>
              <a:ext cx="3504" cy="672"/>
              <a:chOff x="1296" y="144"/>
              <a:chExt cx="3360" cy="672"/>
            </a:xfrm>
          </p:grpSpPr>
          <p:sp>
            <p:nvSpPr>
              <p:cNvPr id="60424" name="AutoShape 8"/>
              <p:cNvSpPr>
                <a:spLocks noChangeArrowheads="1"/>
              </p:cNvSpPr>
              <p:nvPr/>
            </p:nvSpPr>
            <p:spPr bwMode="auto">
              <a:xfrm>
                <a:off x="1296" y="192"/>
                <a:ext cx="3360" cy="576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200">
                  <a:solidFill>
                    <a:srgbClr val="000099"/>
                  </a:solidFill>
                </a:endParaRPr>
              </a:p>
            </p:txBody>
          </p:sp>
          <p:graphicFrame>
            <p:nvGraphicFramePr>
              <p:cNvPr id="60425" name="Object 9"/>
              <p:cNvGraphicFramePr>
                <a:graphicFrameLocks noChangeAspect="1"/>
              </p:cNvGraphicFramePr>
              <p:nvPr/>
            </p:nvGraphicFramePr>
            <p:xfrm>
              <a:off x="2951" y="144"/>
              <a:ext cx="242" cy="672"/>
            </p:xfrm>
            <a:graphic>
              <a:graphicData uri="http://schemas.openxmlformats.org/presentationml/2006/ole">
                <p:oleObj spid="_x0000_s60425" name="Equation" r:id="rId9" imgW="114120" imgH="21564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ransition spd="med">
    <p:cover dir="rd"/>
    <p:sndAc>
      <p:stSnd>
        <p:snd r:embed="rId4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a xu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ESTRYER"/>
          <p:cNvPicPr>
            <a:picLocks noChangeAspect="1" noChangeArrowheads="1"/>
          </p:cNvPicPr>
          <p:nvPr/>
        </p:nvPicPr>
        <p:blipFill>
          <a:blip r:embed="rId4">
            <a:lum bright="-24000"/>
          </a:blip>
          <a:srcRect/>
          <a:stretch>
            <a:fillRect/>
          </a:stretch>
        </p:blipFill>
        <p:spPr bwMode="auto">
          <a:xfrm>
            <a:off x="5181600" y="3429000"/>
            <a:ext cx="396240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2467" name="Picture 3" descr="DESTRYER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0" y="3352800"/>
            <a:ext cx="41910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2819400" y="3581400"/>
            <a:ext cx="1276350" cy="609600"/>
          </a:xfrm>
          <a:prstGeom prst="cloudCallout">
            <a:avLst>
              <a:gd name="adj1" fmla="val -42912"/>
              <a:gd name="adj2" fmla="val 70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3200"/>
          </a:p>
        </p:txBody>
      </p:sp>
      <p:pic>
        <p:nvPicPr>
          <p:cNvPr id="62469" name="Picture 5" descr="DESTRYER"/>
          <p:cNvPicPr>
            <a:picLocks noChangeAspect="1" noChangeArrowheads="1"/>
          </p:cNvPicPr>
          <p:nvPr/>
        </p:nvPicPr>
        <p:blipFill>
          <a:blip r:embed="rId4">
            <a:lum bright="-36000" contrast="48000"/>
          </a:blip>
          <a:srcRect/>
          <a:stretch>
            <a:fillRect/>
          </a:stretch>
        </p:blipFill>
        <p:spPr bwMode="auto">
          <a:xfrm>
            <a:off x="2209800" y="0"/>
            <a:ext cx="480060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5257800" y="228600"/>
            <a:ext cx="1524000" cy="685800"/>
          </a:xfrm>
          <a:prstGeom prst="cloudCallout">
            <a:avLst>
              <a:gd name="adj1" fmla="val -44060"/>
              <a:gd name="adj2" fmla="val 56713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solidFill>
                  <a:srgbClr val="FF3300"/>
                </a:solidFill>
              </a:rPr>
              <a:t>Toå 1</a:t>
            </a:r>
            <a:endParaRPr lang="en-US" sz="3200">
              <a:solidFill>
                <a:srgbClr val="FF3300"/>
              </a:solidFill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981200" y="258763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7543800" y="3505200"/>
            <a:ext cx="1447800" cy="609600"/>
          </a:xfrm>
          <a:prstGeom prst="cloudCallout">
            <a:avLst>
              <a:gd name="adj1" fmla="val -49014"/>
              <a:gd name="adj2" fmla="val 70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895600" y="3581400"/>
            <a:ext cx="1123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Toå 2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7696200" y="35052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Toå 3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3124200" y="2667000"/>
            <a:ext cx="2743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33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4  x 2  x  1 = 9</a:t>
            </a:r>
            <a:r>
              <a:rPr lang="en-US" sz="32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19800" y="6275388"/>
            <a:ext cx="2881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4  x  6  :  1 = 24</a:t>
            </a:r>
            <a:r>
              <a:rPr lang="en-US" sz="32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160463" y="6275388"/>
            <a:ext cx="2476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4  : 2  x  1 = 2</a:t>
            </a:r>
          </a:p>
        </p:txBody>
      </p:sp>
    </p:spTree>
  </p:cSld>
  <p:clrMapOvr>
    <a:masterClrMapping/>
  </p:clrMapOvr>
  <p:transition spd="med">
    <p:blinds dir="vert"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 autoUpdateAnimBg="0"/>
      <p:bldP spid="62470" grpId="0" animBg="1" autoUpdateAnimBg="0"/>
      <p:bldP spid="62472" grpId="0" animBg="1" autoUpdateAnimBg="0"/>
      <p:bldP spid="62473" grpId="0" autoUpdateAnimBg="0"/>
      <p:bldP spid="62474" grpId="0" autoUpdateAnimBg="0"/>
      <p:bldP spid="62475" grpId="0"/>
      <p:bldP spid="62476" grpId="0"/>
      <p:bldP spid="624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ESTRYER"/>
          <p:cNvPicPr>
            <a:picLocks noChangeAspect="1" noChangeArrowheads="1"/>
          </p:cNvPicPr>
          <p:nvPr/>
        </p:nvPicPr>
        <p:blipFill>
          <a:blip r:embed="rId5">
            <a:lum bright="-48000"/>
          </a:blip>
          <a:srcRect/>
          <a:stretch>
            <a:fillRect/>
          </a:stretch>
        </p:blipFill>
        <p:spPr bwMode="auto">
          <a:xfrm>
            <a:off x="533400" y="0"/>
            <a:ext cx="76962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1344613" y="533400"/>
            <a:ext cx="2312987" cy="1524000"/>
          </a:xfrm>
          <a:prstGeom prst="cloudCallout">
            <a:avLst>
              <a:gd name="adj1" fmla="val -46088"/>
              <a:gd name="adj2" fmla="val 18023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800">
                <a:solidFill>
                  <a:srgbClr val="FF3300"/>
                </a:solidFill>
              </a:rPr>
              <a:t>Toå 1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60463" y="5334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295400" y="5562600"/>
            <a:ext cx="623093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3200">
                <a:solidFill>
                  <a:srgbClr val="FF3300"/>
                </a:solidFill>
              </a:rPr>
              <a:t> </a:t>
            </a:r>
            <a:r>
              <a:rPr lang="en-US" sz="5400" b="1">
                <a:solidFill>
                  <a:srgbClr val="FFFF00"/>
                </a:solidFill>
              </a:rPr>
              <a:t>4  x 2  x  1 = 8 x 1 = 9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5638800" y="6354763"/>
            <a:ext cx="184150" cy="579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>
              <a:solidFill>
                <a:srgbClr val="FF3300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160463" y="6278563"/>
            <a:ext cx="184150" cy="579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>
              <a:solidFill>
                <a:srgbClr val="FF3300"/>
              </a:solidFill>
            </a:endParaRPr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9448800" y="3276600"/>
            <a:ext cx="16764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ransition spd="med">
    <p:circl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3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3.57836E-6 L -0.64167 0.0110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 autoUpdateAnimBg="0"/>
      <p:bldP spid="64517" grpId="0"/>
      <p:bldP spid="64517" grpId="1"/>
      <p:bldP spid="645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ESTRYER"/>
          <p:cNvPicPr>
            <a:picLocks noChangeAspect="1" noChangeArrowheads="1"/>
          </p:cNvPicPr>
          <p:nvPr/>
        </p:nvPicPr>
        <p:blipFill>
          <a:blip r:embed="rId5">
            <a:lum brigh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1344613" y="533400"/>
            <a:ext cx="2312987" cy="1524000"/>
          </a:xfrm>
          <a:prstGeom prst="cloudCallout">
            <a:avLst>
              <a:gd name="adj1" fmla="val -46088"/>
              <a:gd name="adj2" fmla="val 18023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800">
                <a:solidFill>
                  <a:srgbClr val="FF3300"/>
                </a:solidFill>
              </a:rPr>
              <a:t>Toå 2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160463" y="5334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295400" y="5486400"/>
            <a:ext cx="5943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3300"/>
                </a:solidFill>
              </a:rPr>
              <a:t> </a:t>
            </a:r>
            <a:r>
              <a:rPr lang="en-US" sz="5400" b="1">
                <a:solidFill>
                  <a:srgbClr val="FFFF00"/>
                </a:solidFill>
              </a:rPr>
              <a:t>4  : 2  x  1 = 2 x 1 = 2</a:t>
            </a:r>
            <a:r>
              <a:rPr lang="en-US" sz="32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9448800" y="3276600"/>
            <a:ext cx="16764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FF0000"/>
                </a:solidFill>
              </a:rPr>
              <a:t>Ñ</a:t>
            </a:r>
          </a:p>
        </p:txBody>
      </p:sp>
    </p:spTree>
  </p:cSld>
  <p:clrMapOvr>
    <a:masterClrMapping/>
  </p:clrMapOvr>
  <p:transition spd="med">
    <p:diamond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3.57836E-6 L -0.63333 0.0110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 autoUpdateAnimBg="0"/>
      <p:bldP spid="66565" grpId="0" build="allAtOnce"/>
      <p:bldP spid="665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ESTRYER"/>
          <p:cNvPicPr>
            <a:picLocks noChangeAspect="1" noChangeArrowheads="1"/>
          </p:cNvPicPr>
          <p:nvPr/>
        </p:nvPicPr>
        <p:blipFill>
          <a:blip r:embed="rId5">
            <a:lum bright="-48000"/>
          </a:blip>
          <a:srcRect/>
          <a:stretch>
            <a:fillRect/>
          </a:stretch>
        </p:blipFill>
        <p:spPr bwMode="auto">
          <a:xfrm>
            <a:off x="0" y="0"/>
            <a:ext cx="9448800" cy="7162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1344613" y="533400"/>
            <a:ext cx="2312987" cy="1524000"/>
          </a:xfrm>
          <a:prstGeom prst="cloudCallout">
            <a:avLst>
              <a:gd name="adj1" fmla="val -46088"/>
              <a:gd name="adj2" fmla="val 18023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800">
                <a:solidFill>
                  <a:srgbClr val="FF3300"/>
                </a:solidFill>
              </a:rPr>
              <a:t>Toå 3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160463" y="5334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371600" y="5715000"/>
            <a:ext cx="65532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 </a:t>
            </a:r>
            <a:r>
              <a:rPr lang="en-US" sz="5400" b="1">
                <a:solidFill>
                  <a:srgbClr val="FFFF00"/>
                </a:solidFill>
              </a:rPr>
              <a:t>4  x  6  : 1 = 24 : 1 = 24</a:t>
            </a:r>
            <a:r>
              <a:rPr lang="en-US" sz="32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9448800" y="3276600"/>
            <a:ext cx="16764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FF0000"/>
                </a:solidFill>
              </a:rPr>
              <a:t>Ñ</a:t>
            </a:r>
          </a:p>
        </p:txBody>
      </p:sp>
    </p:spTree>
  </p:cSld>
  <p:clrMapOvr>
    <a:masterClrMapping/>
  </p:clrMapOvr>
  <p:transition spd="med">
    <p:plus/>
    <p:sndAc>
      <p:stSnd>
        <p:snd r:embed="rId3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3.57836E-6 L -0.60833 0.0110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 autoUpdateAnimBg="0"/>
      <p:bldP spid="68613" grpId="0" build="allAtOnce"/>
      <p:bldP spid="68613" grpId="1" build="allAtOnce"/>
      <p:bldP spid="686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ESTRYER"/>
          <p:cNvPicPr>
            <a:picLocks noChangeAspect="1" noChangeArrowheads="1"/>
          </p:cNvPicPr>
          <p:nvPr/>
        </p:nvPicPr>
        <p:blipFill>
          <a:blip r:embed="rId5">
            <a:lum bright="-24000"/>
          </a:blip>
          <a:srcRect/>
          <a:stretch>
            <a:fillRect/>
          </a:stretch>
        </p:blipFill>
        <p:spPr bwMode="auto">
          <a:xfrm>
            <a:off x="4495800" y="3581400"/>
            <a:ext cx="46482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70659" name="Picture 3" descr="DESTRYER"/>
          <p:cNvPicPr>
            <a:picLocks noChangeAspect="1" noChangeArrowheads="1"/>
          </p:cNvPicPr>
          <p:nvPr/>
        </p:nvPicPr>
        <p:blipFill>
          <a:blip r:embed="rId5">
            <a:lum bright="-36000"/>
          </a:blip>
          <a:srcRect/>
          <a:stretch>
            <a:fillRect/>
          </a:stretch>
        </p:blipFill>
        <p:spPr bwMode="auto">
          <a:xfrm>
            <a:off x="0" y="3581400"/>
            <a:ext cx="44196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2895600" y="3733800"/>
            <a:ext cx="1066800" cy="609600"/>
          </a:xfrm>
          <a:prstGeom prst="cloudCallout">
            <a:avLst>
              <a:gd name="adj1" fmla="val -41519"/>
              <a:gd name="adj2" fmla="val 70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3200"/>
          </a:p>
        </p:txBody>
      </p:sp>
      <p:pic>
        <p:nvPicPr>
          <p:cNvPr id="70661" name="Picture 5" descr="DESTRYER"/>
          <p:cNvPicPr>
            <a:picLocks noChangeAspect="1" noChangeArrowheads="1"/>
          </p:cNvPicPr>
          <p:nvPr/>
        </p:nvPicPr>
        <p:blipFill>
          <a:blip r:embed="rId5">
            <a:lum bright="-24000"/>
          </a:blip>
          <a:srcRect/>
          <a:stretch>
            <a:fillRect/>
          </a:stretch>
        </p:blipFill>
        <p:spPr bwMode="auto">
          <a:xfrm>
            <a:off x="1981200" y="0"/>
            <a:ext cx="5257800" cy="3581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4876800" y="0"/>
            <a:ext cx="1447800" cy="762000"/>
          </a:xfrm>
          <a:prstGeom prst="cloudCallout">
            <a:avLst>
              <a:gd name="adj1" fmla="val -26644"/>
              <a:gd name="adj2" fmla="val 97708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solidFill>
                  <a:srgbClr val="FF3300"/>
                </a:solidFill>
              </a:rPr>
              <a:t>Toå 1</a:t>
            </a:r>
            <a:endParaRPr lang="en-US" sz="3200">
              <a:solidFill>
                <a:srgbClr val="FF3300"/>
              </a:solidFill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981200" y="258763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7391400" y="3657600"/>
            <a:ext cx="1447800" cy="609600"/>
          </a:xfrm>
          <a:prstGeom prst="cloudCallout">
            <a:avLst>
              <a:gd name="adj1" fmla="val -53398"/>
              <a:gd name="adj2" fmla="val 921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895600" y="37338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FF00"/>
                </a:solidFill>
              </a:rPr>
              <a:t>Toå 2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696200" y="37338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Toå 3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3048000" y="26670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33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4 x 2  x  1 = 8 x1= 9</a:t>
            </a:r>
            <a:r>
              <a:rPr lang="en-US" sz="32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5181600" y="6278563"/>
            <a:ext cx="356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4 x  6 :1 = 24 :1= 24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457200" y="6324600"/>
            <a:ext cx="3714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4  : 2  x 1 = 2 x 1 = 2</a:t>
            </a:r>
          </a:p>
        </p:txBody>
      </p:sp>
      <p:sp>
        <p:nvSpPr>
          <p:cNvPr id="70670" name="Oval 14"/>
          <p:cNvSpPr>
            <a:spLocks noChangeArrowheads="1"/>
          </p:cNvSpPr>
          <p:nvPr/>
        </p:nvSpPr>
        <p:spPr bwMode="auto">
          <a:xfrm>
            <a:off x="9982200" y="1447800"/>
            <a:ext cx="838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2057400" y="7772400"/>
            <a:ext cx="838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Ñ</a:t>
            </a: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6248400" y="7467600"/>
            <a:ext cx="838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Ñ</a:t>
            </a:r>
          </a:p>
        </p:txBody>
      </p:sp>
    </p:spTree>
  </p:cSld>
  <p:clrMapOvr>
    <a:masterClrMapping/>
  </p:clrMapOvr>
  <p:transition spd="med">
    <p:cover dir="u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4022E-6 L -0.6375 0.072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0.01664 L -0.02916 -0.3495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7351E-7 L 0.02083 -0.3051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 autoUpdateAnimBg="0"/>
      <p:bldP spid="70665" grpId="0" autoUpdateAnimBg="0"/>
      <p:bldP spid="70669" grpId="0"/>
      <p:bldP spid="70670" grpId="0" animBg="1"/>
      <p:bldP spid="70674" grpId="0" animBg="1"/>
      <p:bldP spid="706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0" y="762000"/>
            <a:ext cx="8763000" cy="464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33CC"/>
              </a:gs>
              <a:gs pos="50000">
                <a:srgbClr val="CCFFFF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 </a:t>
            </a:r>
            <a:r>
              <a:rPr lang="en-US" sz="5400" b="1">
                <a:solidFill>
                  <a:srgbClr val="FF0000"/>
                </a:solidFill>
              </a:rPr>
              <a:t>Toång ñoä daøi caùc caïnh</a:t>
            </a:r>
          </a:p>
          <a:p>
            <a:pPr algn="ctr"/>
            <a:r>
              <a:rPr lang="en-US" sz="5400" b="1">
                <a:solidFill>
                  <a:srgbClr val="FF0000"/>
                </a:solidFill>
              </a:rPr>
              <a:t> cuûa hình tam giaùc</a:t>
            </a:r>
          </a:p>
          <a:p>
            <a:pPr algn="ctr"/>
            <a:r>
              <a:rPr lang="en-US" sz="5400" b="1">
                <a:solidFill>
                  <a:srgbClr val="FF0000"/>
                </a:solidFill>
              </a:rPr>
              <a:t> (hình töù giaùc) ñöôïc goïi laø gì?</a:t>
            </a:r>
            <a:r>
              <a:rPr lang="en-US" sz="4000" b="1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sz="4800" b="1">
                <a:solidFill>
                  <a:srgbClr val="008000"/>
                </a:solidFill>
              </a:rPr>
              <a:t>(Giaûi baøi taäp 4b trang 131)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Củng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cố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Dặn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dò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  <a:p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Về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nhà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xem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lại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bài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học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Chuẩn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bị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trước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bài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sau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blinds/>
    <p:sndAc>
      <p:stSnd>
        <p:snd r:embed="rId2" name="TYPE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609600"/>
            <a:ext cx="9144000" cy="5410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33CC"/>
              </a:gs>
              <a:gs pos="50000">
                <a:srgbClr val="CCFFFF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 </a:t>
            </a:r>
            <a:r>
              <a:rPr lang="en-US" sz="5400" b="1">
                <a:solidFill>
                  <a:srgbClr val="FF0000"/>
                </a:solidFill>
              </a:rPr>
              <a:t>Toång ñoä daøi caùc caïnh </a:t>
            </a:r>
          </a:p>
          <a:p>
            <a:pPr algn="ctr"/>
            <a:r>
              <a:rPr lang="en-US" sz="5400" b="1">
                <a:solidFill>
                  <a:srgbClr val="FF0000"/>
                </a:solidFill>
              </a:rPr>
              <a:t>cuûa hình tam giaùc</a:t>
            </a:r>
          </a:p>
          <a:p>
            <a:pPr algn="ctr"/>
            <a:r>
              <a:rPr lang="en-US" sz="5400" b="1">
                <a:solidFill>
                  <a:srgbClr val="FF0000"/>
                </a:solidFill>
              </a:rPr>
              <a:t> (hình töù giaùc) ñöôïc goïi laø</a:t>
            </a:r>
          </a:p>
          <a:p>
            <a:pPr algn="ctr"/>
            <a:r>
              <a:rPr lang="en-US" sz="5400" b="1">
                <a:solidFill>
                  <a:srgbClr val="FF0000"/>
                </a:solidFill>
              </a:rPr>
              <a:t> chu vi cuûa hình ñoù.</a:t>
            </a:r>
          </a:p>
        </p:txBody>
      </p:sp>
    </p:spTree>
  </p:cSld>
  <p:clrMapOvr>
    <a:masterClrMapping/>
  </p:clrMapOvr>
  <p:transition spd="med">
    <p:blinds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allAtOnce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76200" y="4572000"/>
            <a:ext cx="9144000" cy="1981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>
                <a:solidFill>
                  <a:srgbClr val="0000FF"/>
                </a:solidFill>
              </a:rPr>
              <a:t>Tính chu vi cuûa hình töù giaùc ABCD </a:t>
            </a:r>
          </a:p>
          <a:p>
            <a:r>
              <a:rPr lang="en-US" sz="4000" b="1">
                <a:solidFill>
                  <a:srgbClr val="0000FF"/>
                </a:solidFill>
              </a:rPr>
              <a:t>( baèng 1 trong 2 caùch ) </a:t>
            </a:r>
            <a:endParaRPr lang="en-US" sz="4800" b="1">
              <a:solidFill>
                <a:srgbClr val="0000FF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38200" y="533400"/>
            <a:ext cx="472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chemeClr val="bg1"/>
                </a:solidFill>
              </a:rPr>
              <a:t>BAØI 4b </a:t>
            </a:r>
            <a:r>
              <a:rPr lang="en-US" sz="4400" b="1" u="sng" dirty="0" err="1">
                <a:solidFill>
                  <a:schemeClr val="bg1"/>
                </a:solidFill>
              </a:rPr>
              <a:t>trang</a:t>
            </a:r>
            <a:r>
              <a:rPr lang="en-US" sz="4400" b="1" u="sng" dirty="0">
                <a:solidFill>
                  <a:schemeClr val="bg1"/>
                </a:solidFill>
              </a:rPr>
              <a:t> 131 :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2133600" y="1828800"/>
            <a:ext cx="4724400" cy="1981200"/>
          </a:xfrm>
          <a:prstGeom prst="flowChartDecision">
            <a:avLst/>
          </a:prstGeom>
          <a:solidFill>
            <a:srgbClr val="00CCFF">
              <a:alpha val="67999"/>
            </a:srgbClr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 rot="1576853">
            <a:off x="5535613" y="1871663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3 cm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 rot="1366634">
            <a:off x="2819400" y="334962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3 cm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 rot="-1494031">
            <a:off x="5319713" y="3313113"/>
            <a:ext cx="1019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3 cm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371600" y="25908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267200" y="1295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7086600" y="25908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267200" y="3810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 rot="-1551333">
            <a:off x="2844800" y="1643063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3 cm</a:t>
            </a:r>
          </a:p>
        </p:txBody>
      </p:sp>
    </p:spTree>
  </p:cSld>
  <p:clrMapOvr>
    <a:masterClrMapping/>
  </p:clrMapOvr>
  <p:transition spd="med">
    <p:blinds/>
    <p:sndAc>
      <p:stSnd>
        <p:snd r:embed="rId3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"/>
                            </p:stCondLst>
                            <p:childTnLst>
                              <p:par>
                                <p:cTn id="5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8" grpId="0"/>
      <p:bldP spid="317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>
                <a:solidFill>
                  <a:srgbClr val="FFFF00"/>
                </a:solidFill>
              </a:rPr>
              <a:t>Baøi 4b</a:t>
            </a:r>
            <a:r>
              <a:rPr lang="en-US" sz="4400">
                <a:solidFill>
                  <a:srgbClr val="FFFF00"/>
                </a:solidFill>
              </a:rPr>
              <a:t>:</a:t>
            </a:r>
            <a:r>
              <a:rPr lang="en-US" sz="2800"/>
              <a:t>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3505200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</a:rPr>
              <a:t>Chu vi </a:t>
            </a:r>
            <a:r>
              <a:rPr lang="en-US" sz="4800" b="1" dirty="0" err="1">
                <a:solidFill>
                  <a:schemeClr val="bg1"/>
                </a:solidFill>
              </a:rPr>
              <a:t>hình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töù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giaùc</a:t>
            </a:r>
            <a:r>
              <a:rPr lang="en-US" sz="4800" b="1" dirty="0">
                <a:solidFill>
                  <a:schemeClr val="bg1"/>
                </a:solidFill>
              </a:rPr>
              <a:t> ABCD </a:t>
            </a:r>
            <a:r>
              <a:rPr lang="en-US" sz="4800" b="1" dirty="0" err="1">
                <a:solidFill>
                  <a:schemeClr val="bg1"/>
                </a:solidFill>
              </a:rPr>
              <a:t>laø</a:t>
            </a:r>
            <a:r>
              <a:rPr lang="en-US" sz="4800" b="1" dirty="0">
                <a:solidFill>
                  <a:schemeClr val="bg1"/>
                </a:solidFill>
              </a:rPr>
              <a:t>: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14600" y="54102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 err="1">
                <a:solidFill>
                  <a:schemeClr val="bg1"/>
                </a:solidFill>
              </a:rPr>
              <a:t>Ñaùp</a:t>
            </a:r>
            <a:r>
              <a:rPr lang="en-US" sz="4400" b="1" u="sng" dirty="0">
                <a:solidFill>
                  <a:schemeClr val="bg1"/>
                </a:solidFill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</a:rPr>
              <a:t>soá</a:t>
            </a:r>
            <a:r>
              <a:rPr lang="en-US" sz="4400" b="1" dirty="0">
                <a:solidFill>
                  <a:schemeClr val="bg1"/>
                </a:solidFill>
              </a:rPr>
              <a:t> :   12 cm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733800" y="17526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schemeClr val="bg1"/>
                </a:solidFill>
              </a:rPr>
              <a:t>Giaûi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8600" y="2438400"/>
            <a:ext cx="251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6600"/>
                </a:solidFill>
              </a:rPr>
              <a:t>Caùch 1 :</a:t>
            </a:r>
            <a:endParaRPr lang="en-US" sz="3200" b="1">
              <a:solidFill>
                <a:srgbClr val="FF6600"/>
              </a:solidFill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62000" y="4419600"/>
            <a:ext cx="7696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</a:rPr>
              <a:t>3  +  3  +  3  +  3  =  12 ( cm )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blinds/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7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5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autoUpdateAnimBg="0"/>
      <p:bldP spid="33796" grpId="0" autoUpdateAnimBg="0"/>
      <p:bldP spid="33797" grpId="0"/>
      <p:bldP spid="33799" grpId="0"/>
      <p:bldP spid="3380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 err="1">
                <a:solidFill>
                  <a:schemeClr val="bg1"/>
                </a:solidFill>
              </a:rPr>
              <a:t>Baøi</a:t>
            </a:r>
            <a:r>
              <a:rPr lang="en-US" sz="4400" b="1" u="sng" dirty="0">
                <a:solidFill>
                  <a:schemeClr val="bg1"/>
                </a:solidFill>
              </a:rPr>
              <a:t> 4b</a:t>
            </a:r>
            <a:r>
              <a:rPr lang="en-US" sz="4400" dirty="0">
                <a:solidFill>
                  <a:schemeClr val="bg1"/>
                </a:solidFill>
              </a:rPr>
              <a:t>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2400" y="3276600"/>
            <a:ext cx="87630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</a:rPr>
              <a:t>Chu vi </a:t>
            </a:r>
            <a:r>
              <a:rPr lang="en-US" sz="4800" b="1" dirty="0" err="1">
                <a:solidFill>
                  <a:schemeClr val="bg1"/>
                </a:solidFill>
              </a:rPr>
              <a:t>hình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töù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giaùc</a:t>
            </a:r>
            <a:r>
              <a:rPr lang="en-US" sz="4800" b="1" dirty="0">
                <a:solidFill>
                  <a:schemeClr val="bg1"/>
                </a:solidFill>
              </a:rPr>
              <a:t> ABCD </a:t>
            </a:r>
            <a:r>
              <a:rPr lang="en-US" sz="4800" b="1" dirty="0" err="1">
                <a:solidFill>
                  <a:schemeClr val="bg1"/>
                </a:solidFill>
              </a:rPr>
              <a:t>laø</a:t>
            </a:r>
            <a:r>
              <a:rPr lang="en-US" sz="4800" b="1" dirty="0">
                <a:solidFill>
                  <a:schemeClr val="bg1"/>
                </a:solidFill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</a:rPr>
              <a:t>3 × 4 = 12 ( cm)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 err="1">
                <a:solidFill>
                  <a:schemeClr val="bg1"/>
                </a:solidFill>
              </a:rPr>
              <a:t>Ñaùp</a:t>
            </a:r>
            <a:r>
              <a:rPr lang="en-US" sz="4400" b="1" u="sng" dirty="0">
                <a:solidFill>
                  <a:schemeClr val="bg1"/>
                </a:solidFill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</a:rPr>
              <a:t>soá</a:t>
            </a:r>
            <a:r>
              <a:rPr lang="en-US" sz="4400" b="1" dirty="0">
                <a:solidFill>
                  <a:schemeClr val="bg1"/>
                </a:solidFill>
              </a:rPr>
              <a:t> :   12 cm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886200" y="14478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schemeClr val="bg1"/>
                </a:solidFill>
              </a:rPr>
              <a:t>Giaûi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251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chemeClr val="bg1"/>
                </a:solidFill>
              </a:rPr>
              <a:t>Caùch</a:t>
            </a:r>
            <a:r>
              <a:rPr lang="en-US" sz="4800" b="1" dirty="0">
                <a:solidFill>
                  <a:schemeClr val="bg1"/>
                </a:solidFill>
              </a:rPr>
              <a:t> 2 :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blinds/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5" grpId="0" autoUpdateAnimBg="0"/>
      <p:bldP spid="358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0" y="0"/>
            <a:ext cx="4572000" cy="1524000"/>
          </a:xfrm>
          <a:prstGeom prst="wedgeEllipseCallout">
            <a:avLst>
              <a:gd name="adj1" fmla="val 54792"/>
              <a:gd name="adj2" fmla="val 16354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5400" b="1">
                <a:solidFill>
                  <a:srgbClr val="00FF00"/>
                </a:solidFill>
                <a:latin typeface="VNI-Cooper" pitchFamily="2" charset="0"/>
              </a:rPr>
              <a:t>ÑOÁ EM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0" y="1828800"/>
            <a:ext cx="4343400" cy="2667000"/>
            <a:chOff x="192" y="2112"/>
            <a:chExt cx="2736" cy="1680"/>
          </a:xfrm>
        </p:grpSpPr>
        <p:sp>
          <p:nvSpPr>
            <p:cNvPr id="37892" name="AutoShape 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92" y="2112"/>
              <a:ext cx="2736" cy="1680"/>
            </a:xfrm>
            <a:prstGeom prst="star16">
              <a:avLst>
                <a:gd name="adj" fmla="val 37500"/>
              </a:avLst>
            </a:prstGeom>
            <a:solidFill>
              <a:srgbClr val="00FFF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7893" name="AutoShape 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72" y="2400"/>
              <a:ext cx="1920" cy="1152"/>
            </a:xfrm>
            <a:prstGeom prst="star16">
              <a:avLst>
                <a:gd name="adj" fmla="val 37500"/>
              </a:avLst>
            </a:prstGeom>
            <a:solidFill>
              <a:srgbClr val="FF6600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u="sng">
                  <a:solidFill>
                    <a:srgbClr val="000000"/>
                  </a:solidFill>
                </a:rPr>
                <a:t>CAÂU 1</a:t>
              </a:r>
            </a:p>
          </p:txBody>
        </p:sp>
      </p:grp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4495800" y="0"/>
            <a:ext cx="3352800" cy="3429000"/>
            <a:chOff x="3168" y="1680"/>
            <a:chExt cx="2400" cy="2448"/>
          </a:xfrm>
        </p:grpSpPr>
        <p:sp>
          <p:nvSpPr>
            <p:cNvPr id="37895" name="AutoShape 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68" y="1680"/>
              <a:ext cx="2400" cy="2448"/>
            </a:xfrm>
            <a:prstGeom prst="star16">
              <a:avLst>
                <a:gd name="adj" fmla="val 37500"/>
              </a:avLst>
            </a:prstGeom>
            <a:solidFill>
              <a:srgbClr val="CC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0000B4"/>
                </a:solidFill>
              </a:endParaRPr>
            </a:p>
          </p:txBody>
        </p:sp>
        <p:sp>
          <p:nvSpPr>
            <p:cNvPr id="37896" name="AutoShape 8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56" y="2064"/>
              <a:ext cx="1776" cy="1680"/>
            </a:xfrm>
            <a:prstGeom prst="star16">
              <a:avLst>
                <a:gd name="adj" fmla="val 38963"/>
              </a:avLst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u="sng">
                  <a:solidFill>
                    <a:srgbClr val="0000B4"/>
                  </a:solidFill>
                </a:rPr>
                <a:t>CAÂU 2</a:t>
              </a:r>
            </a:p>
          </p:txBody>
        </p:sp>
      </p:grp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2971800" y="3429000"/>
            <a:ext cx="5105400" cy="3429000"/>
          </a:xfrm>
          <a:prstGeom prst="star16">
            <a:avLst>
              <a:gd name="adj" fmla="val 37500"/>
            </a:avLst>
          </a:prstGeom>
          <a:solidFill>
            <a:schemeClr val="folHlink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3581400" y="3810000"/>
            <a:ext cx="3962400" cy="2667000"/>
          </a:xfrm>
          <a:prstGeom prst="star24">
            <a:avLst>
              <a:gd name="adj" fmla="val 37500"/>
            </a:avLst>
          </a:prstGeom>
          <a:solidFill>
            <a:srgbClr val="00CCFF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4191000" y="4191000"/>
            <a:ext cx="2971800" cy="1905000"/>
          </a:xfrm>
          <a:prstGeom prst="star16">
            <a:avLst>
              <a:gd name="adj" fmla="val 20139"/>
            </a:avLst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sng">
                <a:solidFill>
                  <a:srgbClr val="FF0000"/>
                </a:solidFill>
                <a:latin typeface="Arial" charset="0"/>
              </a:rPr>
              <a:t>CÂU 3</a:t>
            </a:r>
          </a:p>
        </p:txBody>
      </p:sp>
    </p:spTree>
  </p:cSld>
  <p:clrMapOvr>
    <a:masterClrMapping/>
  </p:clrMapOvr>
  <p:transition spd="med">
    <p:blinds/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 autoUpdateAnimBg="0"/>
      <p:bldP spid="37897" grpId="0" animBg="1" autoUpdateAnimBg="0"/>
      <p:bldP spid="37898" grpId="0" animBg="1"/>
      <p:bldP spid="378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04800" y="2514600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1 x 2 =   1  +   1   	   =  ?     </a:t>
            </a:r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304800" y="533400"/>
            <a:ext cx="16764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sng">
                <a:solidFill>
                  <a:srgbClr val="111111"/>
                </a:solidFill>
              </a:rPr>
              <a:t>Caâu 1 :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66FF33"/>
                </a:solidFill>
              </a:rPr>
              <a:t>Troø chôi vôùi soá 1</a:t>
            </a:r>
            <a:r>
              <a:rPr lang="en-US" sz="4800"/>
              <a:t> :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04800" y="3733800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1 x 3 =   1  +  1  +  1  =  ?     </a:t>
            </a:r>
            <a:endParaRPr lang="en-US" sz="3200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04800" y="5000625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1 x 4 =  1 + 1 + 1 + 1 =  ?     </a:t>
            </a:r>
            <a:endParaRPr lang="en-US" sz="3200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4762500" y="2514600"/>
            <a:ext cx="838200" cy="6413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127625" y="533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638800" y="25146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5638800" y="2422525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; vaäy 1 x  2 =  ?</a:t>
            </a:r>
            <a:endParaRPr lang="en-US" sz="3600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5638800" y="37338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; vaäy 1 x 3  =  ?</a:t>
            </a:r>
            <a:endParaRPr lang="en-US" sz="3600"/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5638800" y="5000625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; vaäy 1 x  4 =  ?</a:t>
            </a:r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auto">
          <a:xfrm>
            <a:off x="8305800" y="2422525"/>
            <a:ext cx="838200" cy="6413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8305800" y="5000625"/>
            <a:ext cx="838200" cy="6413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4762500" y="5013325"/>
            <a:ext cx="838200" cy="6413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>
            <a:off x="8305800" y="3733800"/>
            <a:ext cx="838200" cy="6413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77842" name="Oval 18"/>
          <p:cNvSpPr>
            <a:spLocks noChangeArrowheads="1"/>
          </p:cNvSpPr>
          <p:nvPr/>
        </p:nvSpPr>
        <p:spPr bwMode="auto">
          <a:xfrm>
            <a:off x="4708525" y="3765550"/>
            <a:ext cx="838200" cy="6413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609600" y="5867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Soá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1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nhaân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vôùi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soá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naøo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cuõng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baèng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chính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soá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ñoù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7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8" grpId="0" animBg="1" autoUpdateAnimBg="0"/>
      <p:bldP spid="77829" grpId="0"/>
      <p:bldP spid="77830" grpId="0"/>
      <p:bldP spid="77831" grpId="0"/>
      <p:bldP spid="77832" grpId="0" animBg="1"/>
      <p:bldP spid="77836" grpId="0"/>
      <p:bldP spid="77837" grpId="0"/>
      <p:bldP spid="77838" grpId="0" animBg="1"/>
      <p:bldP spid="77839" grpId="0" animBg="1"/>
      <p:bldP spid="77840" grpId="0" animBg="1"/>
      <p:bldP spid="77841" grpId="0" animBg="1"/>
      <p:bldP spid="778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57200" y="2057400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1 x 2  = 2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685800" y="381000"/>
            <a:ext cx="2133600" cy="1295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u="sng">
                <a:solidFill>
                  <a:srgbClr val="663300"/>
                </a:solidFill>
              </a:rPr>
              <a:t>Caâu 2 :</a:t>
            </a:r>
            <a:endParaRPr lang="en-US" sz="4000" b="1" u="sng">
              <a:solidFill>
                <a:srgbClr val="663300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267200" y="20574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vaäy 2 x 1 =  ? </a:t>
            </a:r>
            <a:endParaRPr lang="en-US" sz="5400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10210800" y="2133600"/>
            <a:ext cx="1219200" cy="838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267200" y="3124200"/>
            <a:ext cx="4048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vaäy 3 x 1 =  ?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33400" y="3200400"/>
            <a:ext cx="2805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1 x 3  = 3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33400" y="4267200"/>
            <a:ext cx="2805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1 x 4  = 4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4267200" y="4191000"/>
            <a:ext cx="4048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vaäy 4 x 1 =  ?</a:t>
            </a:r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10210800" y="3200400"/>
            <a:ext cx="1219200" cy="838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10134600" y="4267200"/>
            <a:ext cx="1219200" cy="838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81000" y="5257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Soá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naøo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nhaân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vôùi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1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cuõng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baèng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chính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soá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ñoù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blinds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0555 L -0.28333 -0.0055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6 0.00346 L -0.28333 -0.0055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0555 L -0.275 -0.0055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  <p:bldP spid="41989" grpId="0" animBg="1"/>
      <p:bldP spid="41992" grpId="0"/>
      <p:bldP spid="41994" grpId="0"/>
      <p:bldP spid="41995" grpId="0"/>
      <p:bldP spid="41996" grpId="0" animBg="1"/>
      <p:bldP spid="41997" grpId="0" animBg="1"/>
      <p:bldP spid="41998" grpId="1"/>
      <p:bldP spid="41998" grpId="2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410</TotalTime>
  <Words>645</Words>
  <Application>Microsoft Office PowerPoint</Application>
  <PresentationFormat>On-screen Show (4:3)</PresentationFormat>
  <Paragraphs>165</Paragraphs>
  <Slides>20</Slides>
  <Notes>19</Notes>
  <HiddenSlides>0</HiddenSlides>
  <MMClips>2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Arial</vt:lpstr>
      <vt:lpstr>Wingdings</vt:lpstr>
      <vt:lpstr>Times New Roman</vt:lpstr>
      <vt:lpstr>Verdana</vt:lpstr>
      <vt:lpstr>Tahoma</vt:lpstr>
      <vt:lpstr>Arial Black</vt:lpstr>
      <vt:lpstr>VNI-Times</vt:lpstr>
      <vt:lpstr>VNI-Auchon</vt:lpstr>
      <vt:lpstr>VNI-Broad</vt:lpstr>
      <vt:lpstr>VNI-Cooper</vt:lpstr>
      <vt:lpstr>VNI-Kun</vt:lpstr>
      <vt:lpstr>VNI-Bodon-Poster</vt:lpstr>
      <vt:lpstr>VNI-Linus</vt:lpstr>
      <vt:lpstr>VNI-Commerce</vt:lpstr>
      <vt:lpstr>VNI-Vivi</vt:lpstr>
      <vt:lpstr>VNI-Avo</vt:lpstr>
      <vt:lpstr>Mountain Top</vt:lpstr>
      <vt:lpstr>Clouds</vt:lpstr>
      <vt:lpstr>Cliff</vt:lpstr>
      <vt:lpstr>Globe</vt:lpstr>
      <vt:lpstr>Fireworks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AutoBVT</cp:lastModifiedBy>
  <cp:revision>274</cp:revision>
  <dcterms:created xsi:type="dcterms:W3CDTF">2006-04-03T07:23:47Z</dcterms:created>
  <dcterms:modified xsi:type="dcterms:W3CDTF">2016-03-16T02:32:47Z</dcterms:modified>
</cp:coreProperties>
</file>